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70" r:id="rId5"/>
    <p:sldId id="272" r:id="rId6"/>
    <p:sldId id="258" r:id="rId7"/>
    <p:sldId id="287" r:id="rId8"/>
    <p:sldId id="290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97" r:id="rId19"/>
    <p:sldId id="306" r:id="rId20"/>
    <p:sldId id="307" r:id="rId21"/>
    <p:sldId id="280" r:id="rId22"/>
    <p:sldId id="308" r:id="rId23"/>
    <p:sldId id="312" r:id="rId24"/>
    <p:sldId id="316" r:id="rId25"/>
    <p:sldId id="314" r:id="rId26"/>
    <p:sldId id="315" r:id="rId27"/>
    <p:sldId id="309" r:id="rId28"/>
    <p:sldId id="310" r:id="rId29"/>
    <p:sldId id="317" r:id="rId30"/>
    <p:sldId id="311" r:id="rId31"/>
    <p:sldId id="319" r:id="rId32"/>
    <p:sldId id="320" r:id="rId33"/>
    <p:sldId id="279" r:id="rId34"/>
    <p:sldId id="283" r:id="rId35"/>
    <p:sldId id="305" r:id="rId36"/>
    <p:sldId id="302" r:id="rId37"/>
    <p:sldId id="299" r:id="rId38"/>
    <p:sldId id="300" r:id="rId39"/>
    <p:sldId id="301" r:id="rId40"/>
    <p:sldId id="304" r:id="rId41"/>
    <p:sldId id="281" r:id="rId42"/>
    <p:sldId id="285" r:id="rId43"/>
    <p:sldId id="282" r:id="rId44"/>
    <p:sldId id="286" r:id="rId45"/>
    <p:sldId id="321" r:id="rId46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6" autoAdjust="0"/>
    <p:restoredTop sz="96200"/>
  </p:normalViewPr>
  <p:slideViewPr>
    <p:cSldViewPr snapToGrid="0" snapToObjects="1">
      <p:cViewPr varScale="1">
        <p:scale>
          <a:sx n="246" d="100"/>
          <a:sy n="246" d="100"/>
        </p:scale>
        <p:origin x="176" y="8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19-09-2022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19-09-2022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=LIzTo6e4FgY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92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ragimtech.com/blog/azure/public-ip-address-vs-private-ip-addres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13/oct/04/tor-attacks-nsa-users-online-anonymity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dition.cnn.com/2022/07/05/europe/cern-hadron-collider-third-run-scn/index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rdVPflECed8?feature=oembed" TargetMode="Externa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en-US/firefox/addon/web-developer/" TargetMode="External"/><Relationship Id="rId2" Type="http://schemas.openxmlformats.org/officeDocument/2006/relationships/hyperlink" Target="https://chrome.google.com/webstore/detail/web-developer/bfbameneiokkgbdmiekhjnmfkcnldhh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qn3gR1WTcA?feature=oembed" TargetMode="External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hostery.com/ghostery-ad-blocke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privacy.com/resources/browser-fingerprinting/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hyperlink" Target="https://coveryourtracks.eff.org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Md7K90FfJhg?feature=oembed" TargetMode="Externa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Tim_Berners-Lee#/media/File:Sir_Tim_Berners-Lee_(cropped)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_Berners-Lee#/media/File:Sir_Tim_Berners-Lee_(cropped).jpg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21eFwbb48sE?feature=oembed" TargetMode="Externa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9232C7-7954-7240-915A-02CC307CC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Naam: Berry </a:t>
            </a:r>
            <a:r>
              <a:rPr lang="nl-NL" dirty="0" err="1"/>
              <a:t>Nieskens</a:t>
            </a:r>
            <a:endParaRPr lang="nl-NL" dirty="0"/>
          </a:p>
          <a:p>
            <a:r>
              <a:rPr lang="nl-NL" dirty="0"/>
              <a:t>Datum: 21-09-2022</a:t>
            </a:r>
          </a:p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409173-90F8-084F-9DD0-DCFEF01B6E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0D7D31-21F7-514A-9A8A-AA9ABA3D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 op het wereldwijde web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2F5B4A59-8E8E-7A47-A16C-88AF09091D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6271200" y="7863"/>
            <a:ext cx="2872800" cy="619200"/>
          </a:xfrm>
        </p:spPr>
      </p:pic>
    </p:spTree>
    <p:extLst>
      <p:ext uri="{BB962C8B-B14F-4D97-AF65-F5344CB8AC3E}">
        <p14:creationId xmlns:p14="http://schemas.microsoft.com/office/powerpoint/2010/main" val="135286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8F55F-B922-9714-02A0-AD10845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114"/>
            <a:ext cx="7772400" cy="43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8F55F-B922-9714-02A0-AD10845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114"/>
            <a:ext cx="7772400" cy="438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4AFB8-88A9-44B7-00A3-AE239103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9" y="376549"/>
            <a:ext cx="7772400" cy="43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8F55F-B922-9714-02A0-AD10845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114"/>
            <a:ext cx="7772400" cy="438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4AFB8-88A9-44B7-00A3-AE239103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9" y="376549"/>
            <a:ext cx="7772400" cy="4385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DB6C9-5FF1-1ACE-4055-695269C91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1" y="374587"/>
            <a:ext cx="7772400" cy="43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Netwerk van netwerken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098" name="Picture 2" descr="public ip address vs private ip address">
            <a:extLst>
              <a:ext uri="{FF2B5EF4-FFF2-40B4-BE49-F238E27FC236}">
                <a16:creationId xmlns:a16="http://schemas.microsoft.com/office/drawing/2014/main" id="{BE5DB383-4C3F-17CE-48B9-71990EF0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690067"/>
            <a:ext cx="6114081" cy="29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5E27D-E3F9-A4D0-FDAF-10A30BF2A6E9}"/>
              </a:ext>
            </a:extLst>
          </p:cNvPr>
          <p:cNvSpPr txBox="1"/>
          <p:nvPr/>
        </p:nvSpPr>
        <p:spPr>
          <a:xfrm>
            <a:off x="5267417" y="4306893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/>
              <a:t>Bron: </a:t>
            </a:r>
            <a:r>
              <a:rPr lang="en-NL" sz="1000" dirty="0">
                <a:hlinkClick r:id="rId4"/>
              </a:rPr>
              <a:t>Pragimtech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394014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Anoniem?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E501762-EFA3-5F8B-EF36-D0D8E628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6" y="3059609"/>
            <a:ext cx="39116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st-tor-browser-alternatives-i2p">
            <a:extLst>
              <a:ext uri="{FF2B5EF4-FFF2-40B4-BE49-F238E27FC236}">
                <a16:creationId xmlns:a16="http://schemas.microsoft.com/office/drawing/2014/main" id="{816C5393-EAB8-D5FE-9519-D97F83ED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15" y="854966"/>
            <a:ext cx="2989875" cy="18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DDFFE62-929E-4251-2EBB-64644820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7"/>
          <a:stretch/>
        </p:blipFill>
        <p:spPr bwMode="auto">
          <a:xfrm>
            <a:off x="4585015" y="2973344"/>
            <a:ext cx="2252461" cy="191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33183AD-37E5-E7F3-C5B0-AF35E74A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88" y="1523463"/>
            <a:ext cx="2571748" cy="14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8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Anonimieit</a:t>
            </a:r>
            <a:r>
              <a:rPr lang="nl-NL" dirty="0"/>
              <a:t>?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5E27D-E3F9-A4D0-FDAF-10A30BF2A6E9}"/>
              </a:ext>
            </a:extLst>
          </p:cNvPr>
          <p:cNvSpPr txBox="1"/>
          <p:nvPr/>
        </p:nvSpPr>
        <p:spPr>
          <a:xfrm>
            <a:off x="3977540" y="4813241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/>
              <a:t>Bron: </a:t>
            </a:r>
            <a:r>
              <a:rPr lang="en-NL" sz="1000" dirty="0">
                <a:hlinkClick r:id="rId3"/>
              </a:rPr>
              <a:t>The Guardian</a:t>
            </a:r>
            <a:endParaRPr lang="en-NL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4755B-C7FD-AAD3-F26A-A3FD6D75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75" y="193337"/>
            <a:ext cx="5034581" cy="45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CF128-9A52-520E-B167-9E5B567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Versleuteld?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5B9A155-6ADF-BF44-0A19-4ACF409B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754419"/>
            <a:ext cx="5508464" cy="28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4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17</a:t>
            </a:fld>
            <a:endParaRPr lang="nl-NL"/>
          </a:p>
        </p:txBody>
      </p:sp>
      <p:sp>
        <p:nvSpPr>
          <p:cNvPr id="12297" name="Content Placeholder 3">
            <a:extLst>
              <a:ext uri="{FF2B5EF4-FFF2-40B4-BE49-F238E27FC236}">
                <a16:creationId xmlns:a16="http://schemas.microsoft.com/office/drawing/2014/main" id="{58E9BAA0-7DEB-AF0E-F6E7-0B84EAD6805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F128-9A52-520E-B167-9E5B5673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 anchor="t">
            <a:normAutofit/>
          </a:bodyPr>
          <a:lstStyle/>
          <a:p>
            <a:r>
              <a:rPr lang="en-NL" dirty="0"/>
              <a:t>Metadata</a:t>
            </a:r>
          </a:p>
        </p:txBody>
      </p:sp>
      <p:pic>
        <p:nvPicPr>
          <p:cNvPr id="1026" name="Picture 2" descr="whatsapp vs signal">
            <a:extLst>
              <a:ext uri="{FF2B5EF4-FFF2-40B4-BE49-F238E27FC236}">
                <a16:creationId xmlns:a16="http://schemas.microsoft.com/office/drawing/2014/main" id="{268B161B-F42C-17AE-0D65-9BA0CC46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56" y="654100"/>
            <a:ext cx="4572000" cy="38353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1478886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is privacy belangrijk?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700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b="1" dirty="0"/>
              <a:t>Beantwoord eerst voor jezelf en bespreek vervolgens in drie- of viertallen</a:t>
            </a:r>
          </a:p>
          <a:p>
            <a:pPr lvl="1"/>
            <a:r>
              <a:rPr lang="nl-NL" dirty="0"/>
              <a:t>Hoe definieer jij privacy?</a:t>
            </a:r>
          </a:p>
          <a:p>
            <a:pPr lvl="1"/>
            <a:r>
              <a:rPr lang="nl-NL" dirty="0"/>
              <a:t>Wat is het verschil tussen privacy en veiligheid?</a:t>
            </a:r>
          </a:p>
          <a:p>
            <a:pPr lvl="1"/>
            <a:r>
              <a:rPr lang="nl-NL" dirty="0"/>
              <a:t>Heb je iets te verbergen?</a:t>
            </a:r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97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Wat is de rol van IP-adressen in de communicatie tussen computers?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het wereldwijde web?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806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8193" name="Picture 1" descr="page8image17394656">
            <a:extLst>
              <a:ext uri="{FF2B5EF4-FFF2-40B4-BE49-F238E27FC236}">
                <a16:creationId xmlns:a16="http://schemas.microsoft.com/office/drawing/2014/main" id="{BC99DCE3-4230-6F46-EB93-96B14177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22122"/>
            <a:ext cx="5034944" cy="283215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182749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21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2" name="Picture 1" descr="page9image17385088">
            <a:extLst>
              <a:ext uri="{FF2B5EF4-FFF2-40B4-BE49-F238E27FC236}">
                <a16:creationId xmlns:a16="http://schemas.microsoft.com/office/drawing/2014/main" id="{B9504A32-E4B5-5FE4-0453-C8DF6613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09596"/>
            <a:ext cx="5057213" cy="28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52170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22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nl-NL" dirty="0"/>
          </a:p>
        </p:txBody>
      </p:sp>
      <p:pic>
        <p:nvPicPr>
          <p:cNvPr id="12289" name="Picture 1" descr="page10image17364176">
            <a:extLst>
              <a:ext uri="{FF2B5EF4-FFF2-40B4-BE49-F238E27FC236}">
                <a16:creationId xmlns:a16="http://schemas.microsoft.com/office/drawing/2014/main" id="{69300E30-6D55-B80B-0A41-B81E54F2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22122"/>
            <a:ext cx="5034944" cy="283215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4292309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23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14337" name="Picture 1" descr="page11image17346544">
            <a:extLst>
              <a:ext uri="{FF2B5EF4-FFF2-40B4-BE49-F238E27FC236}">
                <a16:creationId xmlns:a16="http://schemas.microsoft.com/office/drawing/2014/main" id="{E4A442AE-2EAB-2659-A388-0C559A8A0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24326"/>
            <a:ext cx="5031027" cy="28299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172826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24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nl-NL" dirty="0"/>
              <a:t>Privacy is het recht om gedachten te vormen, om dingen uit te kunnen proberen zonder je eraan te hoeven binden, zonder dat ze voor eeuwig een deel van jou worden. </a:t>
            </a:r>
          </a:p>
        </p:txBody>
      </p:sp>
      <p:pic>
        <p:nvPicPr>
          <p:cNvPr id="5122" name="Picture 2" descr="page13image17476368">
            <a:extLst>
              <a:ext uri="{FF2B5EF4-FFF2-40B4-BE49-F238E27FC236}">
                <a16:creationId xmlns:a16="http://schemas.microsoft.com/office/drawing/2014/main" id="{01819A15-4A99-C1D6-14C5-5C0DF78C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2165598"/>
            <a:ext cx="4068763" cy="22886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217715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25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nl-NL" dirty="0"/>
              <a:t>Zeggen dat privacy niet belangrijk is omdat je niets te verbergen hebt, is hetzelfde als zeggen dat vrijheid van meningsuiting niet belangrijk is omdat je niets te zeggen hebt. </a:t>
            </a:r>
          </a:p>
        </p:txBody>
      </p:sp>
      <p:pic>
        <p:nvPicPr>
          <p:cNvPr id="5121" name="Picture 1" descr="page16image3852704">
            <a:extLst>
              <a:ext uri="{FF2B5EF4-FFF2-40B4-BE49-F238E27FC236}">
                <a16:creationId xmlns:a16="http://schemas.microsoft.com/office/drawing/2014/main" id="{22BEF813-07B9-5743-1428-422C51D72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2165598"/>
            <a:ext cx="4068763" cy="22886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73219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Wat is het verschil tussen privacy en veiligheid?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513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27</a:t>
            </a:fld>
            <a:endParaRPr lang="nl-NL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 </a:t>
            </a:r>
            <a:r>
              <a:rPr lang="nl-NL" dirty="0" err="1"/>
              <a:t>vs</a:t>
            </a:r>
            <a:r>
              <a:rPr lang="nl-NL" dirty="0"/>
              <a:t> veiligheid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6271200" y="1188"/>
            <a:ext cx="2872800" cy="616823"/>
          </a:xfrm>
          <a:noFill/>
        </p:spPr>
      </p:pic>
      <p:pic>
        <p:nvPicPr>
          <p:cNvPr id="7174" name="Picture 6" descr="page5image17391536">
            <a:extLst>
              <a:ext uri="{FF2B5EF4-FFF2-40B4-BE49-F238E27FC236}">
                <a16:creationId xmlns:a16="http://schemas.microsoft.com/office/drawing/2014/main" id="{986ED3EE-6001-9B7C-5EBF-0BA4A5D2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07" y="1725960"/>
            <a:ext cx="2011506" cy="242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page5image17396320">
            <a:extLst>
              <a:ext uri="{FF2B5EF4-FFF2-40B4-BE49-F238E27FC236}">
                <a16:creationId xmlns:a16="http://schemas.microsoft.com/office/drawing/2014/main" id="{6B34B7B8-4A40-0064-1D00-CB521C8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23" y="1725960"/>
            <a:ext cx="2000691" cy="242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5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28</a:t>
            </a:fld>
            <a:endParaRPr lang="nl-NL"/>
          </a:p>
        </p:txBody>
      </p:sp>
      <p:pic>
        <p:nvPicPr>
          <p:cNvPr id="7169" name="Picture 1" descr="page7image17481152">
            <a:extLst>
              <a:ext uri="{FF2B5EF4-FFF2-40B4-BE49-F238E27FC236}">
                <a16:creationId xmlns:a16="http://schemas.microsoft.com/office/drawing/2014/main" id="{CCC2237B-0C95-B53B-733A-5A9A4CE4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818" y="1734855"/>
            <a:ext cx="4418363" cy="248532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 </a:t>
            </a:r>
            <a:r>
              <a:rPr lang="nl-NL" dirty="0" err="1"/>
              <a:t>vs</a:t>
            </a:r>
            <a:r>
              <a:rPr lang="nl-NL" dirty="0"/>
              <a:t> veiligheid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280254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29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331275" y="2103438"/>
            <a:ext cx="4722977" cy="2413000"/>
          </a:xfrm>
        </p:spPr>
        <p:txBody>
          <a:bodyPr>
            <a:normAutofit/>
          </a:bodyPr>
          <a:lstStyle/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Kennis opdoen </a:t>
            </a:r>
            <a:br>
              <a:rPr lang="nl-NL" b="1" dirty="0"/>
            </a:br>
            <a:r>
              <a:rPr lang="nl-NL" dirty="0"/>
              <a:t>Leren over technologie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Houding aannemen </a:t>
            </a:r>
            <a:br>
              <a:rPr lang="nl-NL" b="1" dirty="0"/>
            </a:br>
            <a:r>
              <a:rPr lang="nl-NL" dirty="0"/>
              <a:t>Bewustwording, kritisch zijn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Vaardig worden </a:t>
            </a:r>
            <a:br>
              <a:rPr lang="nl-NL" b="1" dirty="0"/>
            </a:br>
            <a:r>
              <a:rPr lang="nl-NL" dirty="0"/>
              <a:t>ICT-basisvaardigheden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Handelen </a:t>
            </a:r>
            <a:br>
              <a:rPr lang="nl-NL" b="1" dirty="0"/>
            </a:br>
            <a:r>
              <a:rPr lang="nl-NL" dirty="0"/>
              <a:t>Een weloverwogen keuze maken </a:t>
            </a:r>
            <a:br>
              <a:rPr lang="nl-NL" dirty="0"/>
            </a:br>
            <a:r>
              <a:rPr lang="nl-NL" dirty="0"/>
              <a:t>over welke informatie je deelt met derden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Privacy-onderwijs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276142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3914078" cy="2413000"/>
          </a:xfrm>
        </p:spPr>
        <p:txBody>
          <a:bodyPr/>
          <a:lstStyle/>
          <a:p>
            <a:r>
              <a:rPr lang="nl-NL" b="1" dirty="0"/>
              <a:t>CERN </a:t>
            </a:r>
            <a:br>
              <a:rPr lang="nl-NL" dirty="0"/>
            </a:br>
            <a:r>
              <a:rPr lang="nl-NL" dirty="0"/>
              <a:t>European </a:t>
            </a:r>
            <a:r>
              <a:rPr lang="nl-NL" dirty="0" err="1"/>
              <a:t>Organization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Research</a:t>
            </a:r>
            <a:br>
              <a:rPr lang="nl-NL" dirty="0"/>
            </a:br>
            <a:r>
              <a:rPr lang="nl-NL" dirty="0" err="1"/>
              <a:t>particle</a:t>
            </a:r>
            <a:r>
              <a:rPr lang="nl-NL" dirty="0"/>
              <a:t> </a:t>
            </a:r>
            <a:r>
              <a:rPr lang="nl-NL" dirty="0" err="1"/>
              <a:t>physics</a:t>
            </a:r>
            <a:r>
              <a:rPr lang="nl-NL" dirty="0"/>
              <a:t> </a:t>
            </a:r>
            <a:r>
              <a:rPr lang="nl-NL" dirty="0" err="1"/>
              <a:t>laboratory</a:t>
            </a:r>
            <a:r>
              <a:rPr lang="nl-NL" dirty="0"/>
              <a:t> </a:t>
            </a:r>
          </a:p>
          <a:p>
            <a:r>
              <a:rPr lang="nl-NL" b="1" dirty="0"/>
              <a:t>Doel</a:t>
            </a:r>
            <a:br>
              <a:rPr lang="nl-NL" dirty="0"/>
            </a:br>
            <a:r>
              <a:rPr lang="nl-NL" dirty="0"/>
              <a:t>kennis produceren en (wetenschappelijke) artikelen schrijven</a:t>
            </a:r>
          </a:p>
          <a:p>
            <a:r>
              <a:rPr lang="nl-NL" b="1" dirty="0"/>
              <a:t>Probleem</a:t>
            </a:r>
            <a:br>
              <a:rPr lang="nl-NL" dirty="0"/>
            </a:br>
            <a:r>
              <a:rPr lang="nl-NL" dirty="0"/>
              <a:t>niet altijd (makkelijk) toegang tot eerder gepubliceerde artikelen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Ontstaan van het www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87B01D-AB79-89FB-3113-FF3656D9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29" y="1943049"/>
            <a:ext cx="4833884" cy="27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EBEC-50E9-688C-227B-0A7A8EAECA02}"/>
              </a:ext>
            </a:extLst>
          </p:cNvPr>
          <p:cNvSpPr txBox="1"/>
          <p:nvPr/>
        </p:nvSpPr>
        <p:spPr>
          <a:xfrm>
            <a:off x="8308622" y="4346606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solidFill>
                  <a:schemeClr val="bg1"/>
                </a:solidFill>
              </a:rPr>
              <a:t>Bron: </a:t>
            </a:r>
            <a:r>
              <a:rPr lang="en-NL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CNN</a:t>
            </a:r>
            <a:endParaRPr lang="en-NL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Wat kun je ertegen doen?</a:t>
            </a:r>
            <a:br>
              <a:rPr lang="nl-NL" dirty="0"/>
            </a:br>
            <a:r>
              <a:rPr lang="nl-NL" dirty="0"/>
              <a:t>Wat wil je ertegen doen?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werken cookies?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4484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Online Media 1" descr="What Are Cookies? And How They Work | Explained for Beginners!">
            <a:hlinkClick r:id="" action="ppaction://media"/>
            <a:extLst>
              <a:ext uri="{FF2B5EF4-FFF2-40B4-BE49-F238E27FC236}">
                <a16:creationId xmlns:a16="http://schemas.microsoft.com/office/drawing/2014/main" id="{9B535D02-56B8-FCC0-7E06-E0966F8364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1275" y="1720541"/>
            <a:ext cx="4948491" cy="27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D9399-C7E5-C185-8E5C-93851E35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4" y="340860"/>
            <a:ext cx="6216759" cy="45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1FC32-67EF-F66E-3C09-62316629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5" y="587338"/>
            <a:ext cx="6478292" cy="45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9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Web Developer extension </a:t>
            </a:r>
            <a:r>
              <a:rPr lang="nl-NL" dirty="0">
                <a:hlinkClick r:id="rId2"/>
              </a:rPr>
              <a:t>voor Chrome</a:t>
            </a:r>
            <a:r>
              <a:rPr lang="nl-NL" dirty="0"/>
              <a:t>, </a:t>
            </a:r>
            <a:r>
              <a:rPr lang="nl-NL" dirty="0">
                <a:hlinkClick r:id="rId3"/>
              </a:rPr>
              <a:t>voor Firefox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Inzage in 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724B2-834A-428F-474A-363177B80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53" y="2431855"/>
            <a:ext cx="7772400" cy="11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brokers: Last Week </a:t>
            </a:r>
            <a:r>
              <a:rPr lang="nl-NL" dirty="0" err="1"/>
              <a:t>Tonight</a:t>
            </a:r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8" name="Online Media 7" descr="Data Brokers: Last Week Tonight with John Oliver (HBO)">
            <a:hlinkClick r:id="" action="ppaction://media"/>
            <a:extLst>
              <a:ext uri="{FF2B5EF4-FFF2-40B4-BE49-F238E27FC236}">
                <a16:creationId xmlns:a16="http://schemas.microsoft.com/office/drawing/2014/main" id="{D095C25C-A90A-60C8-0E5F-99CEB93B91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1275" y="1549259"/>
            <a:ext cx="5100881" cy="288199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A01451-96FE-4114-CD56-3E15DD2D9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47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Inzage in data brokers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1775E8-A36A-DD34-8D7B-020E1B3CE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04" y="2365377"/>
            <a:ext cx="3756579" cy="229414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21DB1-A8EB-9870-C8C6-B8ECEB4BE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>
                <a:hlinkClick r:id="rId4"/>
              </a:rPr>
              <a:t>Ghostery ad &amp; tracker blocker (Browser extension)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9394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Browser </a:t>
            </a:r>
            <a:r>
              <a:rPr lang="nl-NL" dirty="0" err="1"/>
              <a:t>fingerprinting</a:t>
            </a:r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21DB1-A8EB-9870-C8C6-B8ECEB4BE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What is Browser Fingerprinting? What It Is And </a:t>
            </a: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How To Stop It.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>
                <a:hlinkClick r:id="rId4"/>
              </a:rPr>
              <a:t>Panopticlick</a:t>
            </a:r>
            <a:r>
              <a:rPr lang="en-GB" dirty="0">
                <a:hlinkClick r:id="rId4"/>
              </a:rPr>
              <a:t>: Test your browser’s fingerprint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“</a:t>
            </a:r>
            <a:r>
              <a:rPr lang="en-GB" b="1" dirty="0"/>
              <a:t>Your Results</a:t>
            </a:r>
          </a:p>
          <a:p>
            <a:pPr marL="0" indent="0">
              <a:buNone/>
            </a:pPr>
            <a:r>
              <a:rPr lang="en-GB" dirty="0"/>
              <a:t>	Your browser fingerprint </a:t>
            </a:r>
            <a:r>
              <a:rPr lang="en-GB" b="1" dirty="0"/>
              <a:t>appears to be unique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	among the 170,927 tested in the past 45 days.”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79F55-CC0C-72F8-3E0D-D2D9DE84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37" y="1963970"/>
            <a:ext cx="3648990" cy="24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57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Je zoekt met Google niet op het (hele) Internet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 werkt </a:t>
            </a:r>
            <a:r>
              <a:rPr lang="nl-NL" dirty="0" err="1"/>
              <a:t>Google’s</a:t>
            </a:r>
            <a:r>
              <a:rPr lang="nl-NL" dirty="0"/>
              <a:t> zoekmachine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8584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Techniek achter Google Search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Online Media 1" descr="How Google Search Works Matt Cutts HD - Videos">
            <a:hlinkClick r:id="" action="ppaction://media"/>
            <a:extLst>
              <a:ext uri="{FF2B5EF4-FFF2-40B4-BE49-F238E27FC236}">
                <a16:creationId xmlns:a16="http://schemas.microsoft.com/office/drawing/2014/main" id="{39FC6429-9081-18EC-74C9-F743FA1947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7853" y="1854200"/>
            <a:ext cx="4711926" cy="26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6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Informaticus</a:t>
            </a:r>
          </a:p>
          <a:p>
            <a:r>
              <a:rPr lang="nl-NL" dirty="0"/>
              <a:t>Wist van de technologie ‘hypertext’</a:t>
            </a:r>
          </a:p>
          <a:p>
            <a:r>
              <a:rPr lang="nl-NL" dirty="0"/>
              <a:t>Doelstelling:</a:t>
            </a:r>
          </a:p>
          <a:p>
            <a:pPr lvl="1"/>
            <a:r>
              <a:rPr lang="nl-NL" dirty="0"/>
              <a:t>Artikelen digitaliseren</a:t>
            </a:r>
          </a:p>
          <a:p>
            <a:pPr lvl="1"/>
            <a:r>
              <a:rPr lang="nl-NL" dirty="0"/>
              <a:t>Gebruik maken van verwijzingen in pagina’s (links) om informatie te vinden</a:t>
            </a:r>
          </a:p>
          <a:p>
            <a:pPr lvl="1"/>
            <a:r>
              <a:rPr lang="nl-NL" dirty="0"/>
              <a:t>Protocol schrijven dat de uitwisseling tussen verschillende computers mogelijk te maken</a:t>
            </a:r>
          </a:p>
          <a:p>
            <a:pPr lvl="2"/>
            <a:r>
              <a:rPr lang="nl-NL" dirty="0"/>
              <a:t>Hypertext Transfer Protocol (HTTP) </a:t>
            </a:r>
          </a:p>
          <a:p>
            <a:pPr lvl="1"/>
            <a:r>
              <a:rPr lang="nl-NL" dirty="0"/>
              <a:t>Makkelijk leesbaar maken op scherm	</a:t>
            </a:r>
          </a:p>
          <a:p>
            <a:pPr lvl="2"/>
            <a:r>
              <a:rPr lang="nl-NL" dirty="0"/>
              <a:t>Hypertext </a:t>
            </a:r>
            <a:r>
              <a:rPr lang="nl-NL" dirty="0" err="1"/>
              <a:t>Markup</a:t>
            </a:r>
            <a:r>
              <a:rPr lang="nl-NL" dirty="0"/>
              <a:t> Language (HTML)</a:t>
            </a:r>
          </a:p>
          <a:p>
            <a:pPr lvl="1"/>
            <a:r>
              <a:rPr lang="nl-NL" dirty="0"/>
              <a:t>Gerealiseerd in augustus 1991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Sir Timothy </a:t>
            </a:r>
            <a:r>
              <a:rPr lang="nl-NL" dirty="0" err="1"/>
              <a:t>Berners</a:t>
            </a:r>
            <a:r>
              <a:rPr lang="nl-NL" dirty="0"/>
              <a:t>-Lee (1955)</a:t>
            </a:r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4EA7AF-D13F-0283-07CB-9B2F54376C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028" name="Picture 4" descr="Sir Tim Berners Lee arriving at the Guildhall to receive the Honorary Freedom of the City of London">
            <a:extLst>
              <a:ext uri="{FF2B5EF4-FFF2-40B4-BE49-F238E27FC236}">
                <a16:creationId xmlns:a16="http://schemas.microsoft.com/office/drawing/2014/main" id="{A8066AF3-36CA-DCFB-DA5C-4B4120E8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1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366D8-7D7B-FFEE-4749-F47B835CF60C}"/>
              </a:ext>
            </a:extLst>
          </p:cNvPr>
          <p:cNvSpPr txBox="1"/>
          <p:nvPr/>
        </p:nvSpPr>
        <p:spPr>
          <a:xfrm>
            <a:off x="0" y="4850713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solidFill>
                  <a:schemeClr val="bg1"/>
                </a:solidFill>
              </a:rPr>
              <a:t>Afbeelding: </a:t>
            </a:r>
            <a:r>
              <a:rPr lang="en-NL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NL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Welke claims maken andere browsers op het gebied van privacy?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Alternatieve zoekmachines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757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41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Startpage</a:t>
            </a:r>
          </a:p>
          <a:p>
            <a:r>
              <a:rPr lang="nl-NL" dirty="0" err="1"/>
              <a:t>DuckDuckGo</a:t>
            </a:r>
            <a:endParaRPr lang="nl-NL" dirty="0"/>
          </a:p>
          <a:p>
            <a:r>
              <a:rPr lang="nl-NL" dirty="0"/>
              <a:t>Bing</a:t>
            </a:r>
          </a:p>
          <a:p>
            <a:r>
              <a:rPr lang="nl-NL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Alternatieve zoekmachines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8688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812BF-CA96-6CED-7FA7-FFBA8DA5B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7174" y="1978657"/>
            <a:ext cx="2882684" cy="21697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200" b="1" dirty="0" err="1"/>
              <a:t>edu.nl</a:t>
            </a:r>
            <a:r>
              <a:rPr lang="en-GB" sz="3200" b="1" dirty="0"/>
              <a:t>/</a:t>
            </a:r>
            <a:r>
              <a:rPr lang="en-GB" sz="3200" b="1" dirty="0" err="1"/>
              <a:t>jdecq</a:t>
            </a:r>
            <a:endParaRPr lang="en-GB" sz="3200" b="1" dirty="0"/>
          </a:p>
          <a:p>
            <a:pPr>
              <a:lnSpc>
                <a:spcPct val="150000"/>
              </a:lnSpc>
            </a:pPr>
            <a:r>
              <a:rPr lang="en-GB" sz="1600" dirty="0" err="1"/>
              <a:t>Lespakket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 err="1"/>
              <a:t>informatievaardigheden</a:t>
            </a:r>
            <a:br>
              <a:rPr lang="en-GB" sz="1600" dirty="0"/>
            </a:br>
            <a:r>
              <a:rPr lang="en-GB" sz="1600" dirty="0" err="1"/>
              <a:t>havo</a:t>
            </a:r>
            <a:r>
              <a:rPr lang="en-GB" sz="1600" dirty="0"/>
              <a:t>/</a:t>
            </a:r>
            <a:r>
              <a:rPr lang="en-GB" sz="1600" dirty="0" err="1"/>
              <a:t>vwo</a:t>
            </a:r>
            <a:r>
              <a:rPr lang="en-GB" sz="1600" dirty="0"/>
              <a:t> 1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N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20841B-56AB-F5B5-1E6C-DB1624B1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Goodies!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54B432-A18B-43A3-2198-3F6345795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1EF81-034A-DD02-3BB6-12752EA6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3" y="1648752"/>
            <a:ext cx="1053209" cy="16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FFD21FC-20DD-BF1D-F6E1-A42C5101DC48}"/>
              </a:ext>
            </a:extLst>
          </p:cNvPr>
          <p:cNvSpPr txBox="1">
            <a:spLocks/>
          </p:cNvSpPr>
          <p:nvPr/>
        </p:nvSpPr>
        <p:spPr>
          <a:xfrm>
            <a:off x="4724401" y="3177777"/>
            <a:ext cx="2882684" cy="13032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 baseline="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1pPr>
            <a:lvl2pPr marL="216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2pPr>
            <a:lvl3pPr marL="432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3pPr>
            <a:lvl4pPr marL="648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4pPr>
            <a:lvl5pPr marL="864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3200" b="1" dirty="0" err="1"/>
              <a:t>edu.nl</a:t>
            </a:r>
            <a:r>
              <a:rPr lang="en-GB" sz="3200" b="1" dirty="0"/>
              <a:t>/</a:t>
            </a:r>
            <a:r>
              <a:rPr lang="en-GB" sz="3200" b="1" dirty="0" err="1"/>
              <a:t>hdwun</a:t>
            </a:r>
            <a:endParaRPr lang="en-GB" sz="1100" dirty="0"/>
          </a:p>
          <a:p>
            <a:pPr>
              <a:lnSpc>
                <a:spcPct val="150000"/>
              </a:lnSpc>
            </a:pPr>
            <a:r>
              <a:rPr lang="en-GB" sz="1600" dirty="0" err="1"/>
              <a:t>Deze</a:t>
            </a:r>
            <a:r>
              <a:rPr lang="en-GB" sz="1600" dirty="0"/>
              <a:t> </a:t>
            </a:r>
            <a:r>
              <a:rPr lang="en-GB" sz="1600" dirty="0" err="1"/>
              <a:t>presentatie</a:t>
            </a:r>
            <a:endParaRPr lang="en-GB" sz="160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7532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4EA7AF-D13F-0283-07CB-9B2F54376C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366D8-7D7B-FFEE-4749-F47B835CF60C}"/>
              </a:ext>
            </a:extLst>
          </p:cNvPr>
          <p:cNvSpPr txBox="1"/>
          <p:nvPr/>
        </p:nvSpPr>
        <p:spPr>
          <a:xfrm>
            <a:off x="0" y="4850713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solidFill>
                  <a:schemeClr val="bg1"/>
                </a:solidFill>
              </a:rPr>
              <a:t>Afbeelding: </a:t>
            </a:r>
            <a:r>
              <a:rPr lang="en-NL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NL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4C994E-6E88-4530-EB46-4D89EE55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2" y="994367"/>
            <a:ext cx="5691275" cy="36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r>
              <a:rPr lang="nl-NL" dirty="0"/>
              <a:t>Er waren meerdere personen, </a:t>
            </a:r>
            <a:br>
              <a:rPr lang="nl-NL" dirty="0"/>
            </a:br>
            <a:r>
              <a:rPr lang="nl-NL" dirty="0"/>
              <a:t>organisaties en uitvindingen die een cruciale rol hebben gespeeld in het ontstaan van het internet (en het wereldwijde web als onderdeel daarvan)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Nuancering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Online Media 1" descr="Who Invented the Internet? And Why?">
            <a:hlinkClick r:id="" action="ppaction://media"/>
            <a:extLst>
              <a:ext uri="{FF2B5EF4-FFF2-40B4-BE49-F238E27FC236}">
                <a16:creationId xmlns:a16="http://schemas.microsoft.com/office/drawing/2014/main" id="{F0B5139F-DE44-424B-E72A-E968D7F20E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06935" y="1635071"/>
            <a:ext cx="4606558" cy="260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63EF7-A222-C617-407F-17F1B1BFE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6" b="7858"/>
          <a:stretch/>
        </p:blipFill>
        <p:spPr>
          <a:xfrm>
            <a:off x="317853" y="2116088"/>
            <a:ext cx="7772400" cy="2413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Transmission Control Protocol / Internet Protocol (TCP/IP)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65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B785C-9DA5-D35A-A867-A8F58D71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5338"/>
            <a:ext cx="7772400" cy="43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77734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B8477FDECDB46AD12681DEE1BDA31" ma:contentTypeVersion="4" ma:contentTypeDescription="Een nieuw document maken." ma:contentTypeScope="" ma:versionID="235cf05bc1ebe3ad3b6552e440ed0145">
  <xsd:schema xmlns:xsd="http://www.w3.org/2001/XMLSchema" xmlns:xs="http://www.w3.org/2001/XMLSchema" xmlns:p="http://schemas.microsoft.com/office/2006/metadata/properties" xmlns:ns2="b85210b1-1f35-4f59-ad38-f892e0a09cfb" targetNamespace="http://schemas.microsoft.com/office/2006/metadata/properties" ma:root="true" ma:fieldsID="6d9c4756ca8d6ba91b32c20a2bfac9e7" ns2:_="">
    <xsd:import namespace="b85210b1-1f35-4f59-ad38-f892e0a09c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210b1-1f35-4f59-ad38-f892e0a09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9A329-36CA-4158-AA2D-B2F2A5F9EF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089DD-5B77-4DD4-B398-545B037BE2EB}">
  <ds:schemaRefs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b85210b1-1f35-4f59-ad38-f892e0a09cfb"/>
  </ds:schemaRefs>
</ds:datastoreItem>
</file>

<file path=customXml/itemProps3.xml><?xml version="1.0" encoding="utf-8"?>
<ds:datastoreItem xmlns:ds="http://schemas.openxmlformats.org/officeDocument/2006/customXml" ds:itemID="{5FDEAA54-87CA-480F-B0F9-A3175D24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210b1-1f35-4f59-ad38-f892e0a09c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sjabloon-corporate-algemeen-ppt-breed</Template>
  <TotalTime>1275</TotalTime>
  <Words>565</Words>
  <Application>Microsoft Macintosh PowerPoint</Application>
  <PresentationFormat>On-screen Show (16:9)</PresentationFormat>
  <Paragraphs>130</Paragraphs>
  <Slides>42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SJABLOON Corporate Algemeen ppt - nieuwe huisstijl - titel + volg</vt:lpstr>
      <vt:lpstr>Privacy op het wereldwijde web</vt:lpstr>
      <vt:lpstr>Hoe werkt het wereldwijde web?</vt:lpstr>
      <vt:lpstr>Ontstaan van het www</vt:lpstr>
      <vt:lpstr>Sir Timothy Berners-Lee (1955)</vt:lpstr>
      <vt:lpstr>PowerPoint Presentation</vt:lpstr>
      <vt:lpstr>Nuancering</vt:lpstr>
      <vt:lpstr>Transmission Control Protocol / Internet Protocol (TCP/IP)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Netwerk van netwerken</vt:lpstr>
      <vt:lpstr>Anoniem?</vt:lpstr>
      <vt:lpstr>Anonimieit?</vt:lpstr>
      <vt:lpstr>Versleuteld?</vt:lpstr>
      <vt:lpstr>Metadata</vt:lpstr>
      <vt:lpstr>Waarom is privacy belangrijk?</vt:lpstr>
      <vt:lpstr>Privacy</vt:lpstr>
      <vt:lpstr>Privacy</vt:lpstr>
      <vt:lpstr>Privacy</vt:lpstr>
      <vt:lpstr>Privacy</vt:lpstr>
      <vt:lpstr>Privacy</vt:lpstr>
      <vt:lpstr>Privacy</vt:lpstr>
      <vt:lpstr>Privacy</vt:lpstr>
      <vt:lpstr>Privacy</vt:lpstr>
      <vt:lpstr>Privacy vs veiligheid</vt:lpstr>
      <vt:lpstr>Privacy vs veiligheid</vt:lpstr>
      <vt:lpstr>Privacy-onderwijs</vt:lpstr>
      <vt:lpstr>Hoe werken cookies?</vt:lpstr>
      <vt:lpstr>Cookies</vt:lpstr>
      <vt:lpstr>Cookies</vt:lpstr>
      <vt:lpstr>Cookies</vt:lpstr>
      <vt:lpstr>Inzage in cookies</vt:lpstr>
      <vt:lpstr>Data brokers: Last Week Tonight</vt:lpstr>
      <vt:lpstr>Inzage in data brokers</vt:lpstr>
      <vt:lpstr>Browser fingerprinting</vt:lpstr>
      <vt:lpstr>Zo werkt Google’s zoekmachine</vt:lpstr>
      <vt:lpstr>Techniek achter Google Search</vt:lpstr>
      <vt:lpstr>Alternatieve zoekmachines</vt:lpstr>
      <vt:lpstr>Alternatieve zoekmachines</vt:lpstr>
      <vt:lpstr>Goodies!</vt:lpstr>
    </vt:vector>
  </TitlesOfParts>
  <Company>Hogeschool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Voorbeeld powerpoint</dc:title>
  <dc:creator>Anita Bode</dc:creator>
  <cp:keywords>Presentatie corporate algemeen breed</cp:keywords>
  <cp:lastModifiedBy>Berry Nieskens</cp:lastModifiedBy>
  <cp:revision>56</cp:revision>
  <dcterms:created xsi:type="dcterms:W3CDTF">2018-09-27T14:25:52Z</dcterms:created>
  <dcterms:modified xsi:type="dcterms:W3CDTF">2022-09-19T19:11:21Z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153200.000000000</vt:lpwstr>
  </property>
  <property fmtid="{D5CDD505-2E9C-101B-9397-08002B2CF9AE}" pid="3" name="ContentTypeId">
    <vt:lpwstr>0x010100825B8477FDECDB46AD12681DEE1BDA31</vt:lpwstr>
  </property>
</Properties>
</file>